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58" r:id="rId5"/>
    <p:sldId id="281" r:id="rId6"/>
    <p:sldId id="262" r:id="rId7"/>
    <p:sldId id="268" r:id="rId8"/>
    <p:sldId id="266" r:id="rId9"/>
    <p:sldId id="263" r:id="rId10"/>
    <p:sldId id="265" r:id="rId11"/>
    <p:sldId id="269" r:id="rId12"/>
    <p:sldId id="267" r:id="rId13"/>
    <p:sldId id="270" r:id="rId14"/>
    <p:sldId id="271" r:id="rId15"/>
    <p:sldId id="272" r:id="rId16"/>
    <p:sldId id="279" r:id="rId17"/>
    <p:sldId id="280" r:id="rId18"/>
    <p:sldId id="274" r:id="rId19"/>
    <p:sldId id="275" r:id="rId20"/>
    <p:sldId id="276" r:id="rId21"/>
    <p:sldId id="273" r:id="rId22"/>
    <p:sldId id="282" r:id="rId23"/>
    <p:sldId id="278" r:id="rId24"/>
    <p:sldId id="283" r:id="rId25"/>
    <p:sldId id="284" r:id="rId26"/>
    <p:sldId id="259" r:id="rId27"/>
    <p:sldId id="285" r:id="rId28"/>
    <p:sldId id="261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5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198E-A445-0348-9998-D61E71FA04B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8D53-72B8-0047-A429-7B78EFC6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MCECS Guide Robot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Update</a:t>
            </a:r>
          </a:p>
          <a:p>
            <a:r>
              <a:rPr lang="en-US" dirty="0" smtClean="0"/>
              <a:t>5/23/2012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 Gaskin</a:t>
            </a:r>
          </a:p>
          <a:p>
            <a:r>
              <a:rPr lang="en-US" dirty="0" smtClean="0"/>
              <a:t>4 Degrees of Freedom for expressive body gestures, dance motion, etc.</a:t>
            </a:r>
          </a:p>
          <a:p>
            <a:pPr lvl="1"/>
            <a:r>
              <a:rPr lang="en-US" dirty="0" smtClean="0"/>
              <a:t>Tilt</a:t>
            </a:r>
          </a:p>
          <a:p>
            <a:pPr lvl="1"/>
            <a:r>
              <a:rPr lang="en-US" dirty="0" smtClean="0"/>
              <a:t>Rotation</a:t>
            </a:r>
          </a:p>
          <a:p>
            <a:r>
              <a:rPr lang="en-US" dirty="0" smtClean="0"/>
              <a:t>Base for:</a:t>
            </a:r>
          </a:p>
          <a:p>
            <a:pPr lvl="1"/>
            <a:r>
              <a:rPr lang="en-US" dirty="0" smtClean="0"/>
              <a:t>Head</a:t>
            </a:r>
            <a:endParaRPr lang="en-US" dirty="0"/>
          </a:p>
          <a:p>
            <a:pPr lvl="1"/>
            <a:r>
              <a:rPr lang="en-US" dirty="0" smtClean="0"/>
              <a:t>Arms</a:t>
            </a:r>
          </a:p>
          <a:p>
            <a:pPr lvl="1"/>
            <a:r>
              <a:rPr lang="en-US" dirty="0" err="1" smtClean="0"/>
              <a:t>Kinect</a:t>
            </a:r>
            <a:endParaRPr lang="en-US" dirty="0" smtClean="0"/>
          </a:p>
          <a:p>
            <a:pPr lvl="1"/>
            <a:r>
              <a:rPr lang="en-US" dirty="0" smtClean="0"/>
              <a:t>User Interface (tablet, buttons, lights, speakers)</a:t>
            </a:r>
          </a:p>
        </p:txBody>
      </p:sp>
      <p:pic>
        <p:nvPicPr>
          <p:cNvPr id="24" name="Picture 23" descr="ArduinoMe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28" y="4728652"/>
            <a:ext cx="1046259" cy="5440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92771" y="5272707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ArduinoMEGA</a:t>
            </a:r>
            <a:endParaRPr lang="en-US" dirty="0" smtClean="0"/>
          </a:p>
          <a:p>
            <a:pPr algn="ctr"/>
            <a:r>
              <a:rPr lang="en-US" dirty="0" smtClean="0"/>
              <a:t>Microcontroller</a:t>
            </a:r>
          </a:p>
        </p:txBody>
      </p:sp>
      <p:pic>
        <p:nvPicPr>
          <p:cNvPr id="27" name="Picture 26" descr="acer-ferrari-3200-notebook-computer-p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7" y="4728652"/>
            <a:ext cx="1089526" cy="10895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93673" y="56068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800" t="9849" r="41218" b="16993"/>
          <a:stretch/>
        </p:blipFill>
        <p:spPr>
          <a:xfrm>
            <a:off x="5306405" y="1417638"/>
            <a:ext cx="3080388" cy="30986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59405" y="5096165"/>
            <a:ext cx="1484060" cy="1427764"/>
            <a:chOff x="4137050" y="4908125"/>
            <a:chExt cx="2026757" cy="1949875"/>
          </a:xfrm>
        </p:grpSpPr>
        <p:grpSp>
          <p:nvGrpSpPr>
            <p:cNvPr id="32" name="Group 31"/>
            <p:cNvGrpSpPr/>
            <p:nvPr/>
          </p:nvGrpSpPr>
          <p:grpSpPr>
            <a:xfrm>
              <a:off x="4137050" y="4908125"/>
              <a:ext cx="2026757" cy="1537024"/>
              <a:chOff x="4137050" y="4908125"/>
              <a:chExt cx="2026757" cy="153702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137050" y="4908125"/>
                <a:ext cx="2026757" cy="1537024"/>
                <a:chOff x="6444244" y="5154593"/>
                <a:chExt cx="2026757" cy="1537024"/>
              </a:xfrm>
            </p:grpSpPr>
            <p:pic>
              <p:nvPicPr>
                <p:cNvPr id="35" name="Picture 34" descr="productinfo.jpe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4618" y="5545234"/>
                  <a:ext cx="1146383" cy="1146383"/>
                </a:xfrm>
                <a:prstGeom prst="rect">
                  <a:avLst/>
                </a:prstGeom>
              </p:spPr>
            </p:pic>
            <p:pic>
              <p:nvPicPr>
                <p:cNvPr id="36" name="Picture 35" descr="sabertooth-dual-regenerative-motor-driver-a.jpe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4244" y="5154593"/>
                  <a:ext cx="1001794" cy="667863"/>
                </a:xfrm>
                <a:prstGeom prst="rect">
                  <a:avLst/>
                </a:prstGeom>
              </p:spPr>
            </p:pic>
          </p:grpSp>
          <p:cxnSp>
            <p:nvCxnSpPr>
              <p:cNvPr id="34" name="Straight Arrow Connector 33"/>
              <p:cNvCxnSpPr>
                <a:stCxn id="36" idx="2"/>
                <a:endCxn id="35" idx="1"/>
              </p:cNvCxnSpPr>
              <p:nvPr/>
            </p:nvCxnSpPr>
            <p:spPr>
              <a:xfrm>
                <a:off x="4637947" y="5575988"/>
                <a:ext cx="379477" cy="29597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439620" y="6211669"/>
              <a:ext cx="1724187" cy="646331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pPr algn="ctr"/>
              <a:r>
                <a:rPr lang="en-US" dirty="0" smtClean="0"/>
                <a:t>Linear Actuators</a:t>
              </a:r>
            </a:p>
            <a:p>
              <a:pPr algn="ctr"/>
              <a:r>
                <a:rPr lang="en-US" dirty="0" smtClean="0"/>
                <a:t>(Waist)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8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Progress/Current State:</a:t>
            </a:r>
          </a:p>
          <a:p>
            <a:pPr lvl="1"/>
            <a:r>
              <a:rPr lang="en-US" dirty="0" smtClean="0"/>
              <a:t>Calculations on range of motion.</a:t>
            </a:r>
          </a:p>
          <a:p>
            <a:pPr lvl="1"/>
            <a:r>
              <a:rPr lang="en-US" dirty="0" smtClean="0"/>
              <a:t>Working on determining top joint design.</a:t>
            </a:r>
          </a:p>
          <a:p>
            <a:pPr lvl="1"/>
            <a:r>
              <a:rPr lang="en-US" dirty="0" smtClean="0"/>
              <a:t>Programming position control.</a:t>
            </a:r>
          </a:p>
        </p:txBody>
      </p:sp>
      <p:pic>
        <p:nvPicPr>
          <p:cNvPr id="4" name="Picture 3" descr="waist_b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57" y="1113912"/>
            <a:ext cx="311534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Controllers:</a:t>
            </a:r>
          </a:p>
          <a:p>
            <a:pPr lvl="1"/>
            <a:r>
              <a:rPr lang="en-US" dirty="0" err="1" smtClean="0"/>
              <a:t>ArduinoMEGA</a:t>
            </a:r>
            <a:endParaRPr lang="en-US" dirty="0"/>
          </a:p>
          <a:p>
            <a:pPr lvl="1"/>
            <a:r>
              <a:rPr lang="en-US" dirty="0" err="1" smtClean="0"/>
              <a:t>Sabretooth</a:t>
            </a:r>
            <a:r>
              <a:rPr lang="en-US" dirty="0" smtClean="0"/>
              <a:t> motor driver</a:t>
            </a:r>
          </a:p>
          <a:p>
            <a:r>
              <a:rPr lang="en-US" dirty="0" smtClean="0"/>
              <a:t>Sensors:</a:t>
            </a:r>
          </a:p>
          <a:p>
            <a:pPr lvl="1"/>
            <a:r>
              <a:rPr lang="en-US" dirty="0" smtClean="0"/>
              <a:t>Encoder (built-in in actuators)</a:t>
            </a:r>
          </a:p>
          <a:p>
            <a:r>
              <a:rPr lang="en-US" dirty="0" smtClean="0"/>
              <a:t>Actuators:</a:t>
            </a:r>
          </a:p>
          <a:p>
            <a:pPr lvl="1"/>
            <a:r>
              <a:rPr lang="en-US" dirty="0" smtClean="0"/>
              <a:t>Linear Actuators (x4)</a:t>
            </a:r>
          </a:p>
          <a:p>
            <a:pPr lvl="1"/>
            <a:r>
              <a:rPr lang="en-US" dirty="0" smtClean="0"/>
              <a:t>Stepper motor (x1) (not implemented yet)</a:t>
            </a:r>
            <a:endParaRPr lang="en-US" dirty="0"/>
          </a:p>
        </p:txBody>
      </p:sp>
      <p:pic>
        <p:nvPicPr>
          <p:cNvPr id="24" name="Picture 23" descr="ArduinoMe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28" y="4728652"/>
            <a:ext cx="1046259" cy="5440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92771" y="5272707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ArduinoMEGA</a:t>
            </a:r>
            <a:endParaRPr lang="en-US" dirty="0" smtClean="0"/>
          </a:p>
          <a:p>
            <a:pPr algn="ctr"/>
            <a:r>
              <a:rPr lang="en-US" dirty="0" smtClean="0"/>
              <a:t>Microcontroller</a:t>
            </a:r>
          </a:p>
        </p:txBody>
      </p:sp>
      <p:pic>
        <p:nvPicPr>
          <p:cNvPr id="27" name="Picture 26" descr="acer-ferrari-3200-notebook-computer-p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7" y="4728652"/>
            <a:ext cx="1089526" cy="10895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93673" y="56068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59405" y="5096165"/>
            <a:ext cx="1484060" cy="1427764"/>
            <a:chOff x="4137050" y="4908125"/>
            <a:chExt cx="2026757" cy="1949875"/>
          </a:xfrm>
        </p:grpSpPr>
        <p:grpSp>
          <p:nvGrpSpPr>
            <p:cNvPr id="32" name="Group 31"/>
            <p:cNvGrpSpPr/>
            <p:nvPr/>
          </p:nvGrpSpPr>
          <p:grpSpPr>
            <a:xfrm>
              <a:off x="4137050" y="4908125"/>
              <a:ext cx="2026757" cy="1537024"/>
              <a:chOff x="4137050" y="4908125"/>
              <a:chExt cx="2026757" cy="153702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137050" y="4908125"/>
                <a:ext cx="2026757" cy="1537024"/>
                <a:chOff x="6444244" y="5154593"/>
                <a:chExt cx="2026757" cy="1537024"/>
              </a:xfrm>
            </p:grpSpPr>
            <p:pic>
              <p:nvPicPr>
                <p:cNvPr id="35" name="Picture 34" descr="productinfo.jpe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4618" y="5545234"/>
                  <a:ext cx="1146383" cy="1146383"/>
                </a:xfrm>
                <a:prstGeom prst="rect">
                  <a:avLst/>
                </a:prstGeom>
              </p:spPr>
            </p:pic>
            <p:pic>
              <p:nvPicPr>
                <p:cNvPr id="36" name="Picture 35" descr="sabertooth-dual-regenerative-motor-driver-a.jpe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4244" y="5154593"/>
                  <a:ext cx="1001794" cy="667863"/>
                </a:xfrm>
                <a:prstGeom prst="rect">
                  <a:avLst/>
                </a:prstGeom>
              </p:spPr>
            </p:pic>
          </p:grpSp>
          <p:cxnSp>
            <p:nvCxnSpPr>
              <p:cNvPr id="34" name="Straight Arrow Connector 33"/>
              <p:cNvCxnSpPr>
                <a:stCxn id="36" idx="2"/>
                <a:endCxn id="35" idx="1"/>
              </p:cNvCxnSpPr>
              <p:nvPr/>
            </p:nvCxnSpPr>
            <p:spPr>
              <a:xfrm>
                <a:off x="4637947" y="5575988"/>
                <a:ext cx="379477" cy="29597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439620" y="6211669"/>
              <a:ext cx="1724187" cy="646331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pPr algn="ctr"/>
              <a:r>
                <a:rPr lang="en-US" dirty="0" smtClean="0"/>
                <a:t>Linear Actuators</a:t>
              </a:r>
            </a:p>
            <a:p>
              <a:pPr algn="ctr"/>
              <a:r>
                <a:rPr lang="en-US" dirty="0" smtClean="0"/>
                <a:t>(Waist)</a:t>
              </a:r>
            </a:p>
          </p:txBody>
        </p:sp>
      </p:grpSp>
      <p:pic>
        <p:nvPicPr>
          <p:cNvPr id="4" name="Picture 3" descr="waist_zoom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16" y="1417638"/>
            <a:ext cx="3161036" cy="3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Stephen Huerta</a:t>
            </a:r>
          </a:p>
          <a:p>
            <a:r>
              <a:rPr lang="en-US" dirty="0" smtClean="0"/>
              <a:t>Neck:</a:t>
            </a:r>
          </a:p>
          <a:p>
            <a:pPr lvl="1"/>
            <a:r>
              <a:rPr lang="en-US" dirty="0" smtClean="0"/>
              <a:t>2 Degrees of freedom: tilt and pan.</a:t>
            </a:r>
          </a:p>
          <a:p>
            <a:r>
              <a:rPr lang="en-US" dirty="0" smtClean="0"/>
              <a:t>Head:</a:t>
            </a:r>
          </a:p>
          <a:p>
            <a:pPr lvl="1"/>
            <a:r>
              <a:rPr lang="en-US" dirty="0" smtClean="0"/>
              <a:t>Cartoon face on tablet device.</a:t>
            </a:r>
          </a:p>
          <a:p>
            <a:pPr lvl="1"/>
            <a:r>
              <a:rPr lang="en-US" dirty="0" smtClean="0"/>
              <a:t>User Interaction.</a:t>
            </a:r>
          </a:p>
          <a:p>
            <a:pPr lvl="1"/>
            <a:r>
              <a:rPr lang="en-US" dirty="0" smtClean="0"/>
              <a:t>Display responses.</a:t>
            </a:r>
            <a:endParaRPr lang="en-US" dirty="0"/>
          </a:p>
        </p:txBody>
      </p:sp>
      <p:pic>
        <p:nvPicPr>
          <p:cNvPr id="17" name="Picture 16" descr="ipad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91949"/>
            <a:ext cx="2484508" cy="2484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57" y="2778902"/>
            <a:ext cx="2992543" cy="2992543"/>
          </a:xfrm>
          <a:prstGeom prst="rect">
            <a:avLst/>
          </a:prstGeom>
        </p:spPr>
      </p:pic>
      <p:pic>
        <p:nvPicPr>
          <p:cNvPr id="27" name="Picture 26" descr="acer-ferrari-3200-notebook-computer-p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5" y="5067124"/>
            <a:ext cx="1089526" cy="10895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70481" y="594530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Progress/Current State:</a:t>
            </a:r>
          </a:p>
          <a:p>
            <a:pPr lvl="1"/>
            <a:r>
              <a:rPr lang="en-US" dirty="0" smtClean="0"/>
              <a:t>Early testing for motor controls.</a:t>
            </a:r>
          </a:p>
          <a:p>
            <a:pPr lvl="1"/>
            <a:r>
              <a:rPr lang="en-US" dirty="0" smtClean="0"/>
              <a:t>Research into tablet holder.</a:t>
            </a:r>
          </a:p>
          <a:p>
            <a:pPr lvl="1"/>
            <a:r>
              <a:rPr lang="en-US" dirty="0" smtClean="0"/>
              <a:t>Research into tablet programming (</a:t>
            </a:r>
            <a:r>
              <a:rPr lang="en-US" dirty="0" err="1" smtClean="0"/>
              <a:t>iOS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</p:txBody>
      </p:sp>
      <p:pic>
        <p:nvPicPr>
          <p:cNvPr id="17" name="Picture 16" descr="ipad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91949"/>
            <a:ext cx="2484508" cy="2484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57" y="2778902"/>
            <a:ext cx="2992543" cy="2992543"/>
          </a:xfrm>
          <a:prstGeom prst="rect">
            <a:avLst/>
          </a:prstGeom>
        </p:spPr>
      </p:pic>
      <p:pic>
        <p:nvPicPr>
          <p:cNvPr id="8" name="Picture 7" descr="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66" y="1898841"/>
            <a:ext cx="2346828" cy="1760121"/>
          </a:xfrm>
          <a:prstGeom prst="rect">
            <a:avLst/>
          </a:prstGeom>
        </p:spPr>
      </p:pic>
      <p:pic>
        <p:nvPicPr>
          <p:cNvPr id="9" name="Picture 8" descr="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55" y="3979333"/>
            <a:ext cx="2441223" cy="18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Controllers:</a:t>
            </a:r>
          </a:p>
          <a:p>
            <a:pPr lvl="1"/>
            <a:r>
              <a:rPr lang="en-US" dirty="0" err="1" smtClean="0"/>
              <a:t>Arbotix</a:t>
            </a:r>
            <a:endParaRPr lang="en-US" dirty="0" smtClean="0"/>
          </a:p>
          <a:p>
            <a:r>
              <a:rPr lang="en-US" dirty="0" smtClean="0"/>
              <a:t>Actuators:</a:t>
            </a:r>
          </a:p>
          <a:p>
            <a:pPr lvl="1"/>
            <a:r>
              <a:rPr lang="en-US" dirty="0" err="1" smtClean="0"/>
              <a:t>Bioloid</a:t>
            </a:r>
            <a:r>
              <a:rPr lang="en-US" dirty="0" smtClean="0"/>
              <a:t> servos (x2)</a:t>
            </a:r>
            <a:endParaRPr lang="en-US" dirty="0"/>
          </a:p>
        </p:txBody>
      </p:sp>
      <p:pic>
        <p:nvPicPr>
          <p:cNvPr id="17" name="Picture 16" descr="ipad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91949"/>
            <a:ext cx="2484508" cy="2484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57" y="2778902"/>
            <a:ext cx="2992543" cy="29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Head/User Interface (concept)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Microphone/Camera inputs (possibility)</a:t>
            </a:r>
          </a:p>
          <a:p>
            <a:r>
              <a:rPr lang="en-US" dirty="0" smtClean="0"/>
              <a:t>Gives users text and visual feedback</a:t>
            </a:r>
          </a:p>
          <a:p>
            <a:r>
              <a:rPr lang="en-US" dirty="0" smtClean="0"/>
              <a:t>Manual input feedback for users</a:t>
            </a:r>
            <a:endParaRPr lang="en-US" dirty="0"/>
          </a:p>
        </p:txBody>
      </p:sp>
      <p:pic>
        <p:nvPicPr>
          <p:cNvPr id="4" name="Picture 3" descr="ipadfac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417638"/>
            <a:ext cx="40132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Head/User Interface (concept)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Microphone/Camera inputs (possibility)</a:t>
            </a:r>
          </a:p>
          <a:p>
            <a:r>
              <a:rPr lang="en-US" dirty="0" smtClean="0"/>
              <a:t>Gives users text and visual feedback</a:t>
            </a:r>
          </a:p>
          <a:p>
            <a:r>
              <a:rPr lang="en-US" dirty="0" smtClean="0"/>
              <a:t>Manual input feedback for users</a:t>
            </a:r>
            <a:endParaRPr lang="en-US" dirty="0"/>
          </a:p>
        </p:txBody>
      </p:sp>
      <p:pic>
        <p:nvPicPr>
          <p:cNvPr id="5" name="Picture 4" descr="ipadface2_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417638"/>
            <a:ext cx="40132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(James’ part)</a:t>
            </a:r>
            <a:endParaRPr lang="en-US" dirty="0"/>
          </a:p>
        </p:txBody>
      </p:sp>
      <p:pic>
        <p:nvPicPr>
          <p:cNvPr id="17" name="Picture 16" descr="ipad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91949"/>
            <a:ext cx="2484508" cy="2484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57" y="2778902"/>
            <a:ext cx="2992543" cy="2992543"/>
          </a:xfrm>
          <a:prstGeom prst="rect">
            <a:avLst/>
          </a:prstGeom>
        </p:spPr>
      </p:pic>
      <p:pic>
        <p:nvPicPr>
          <p:cNvPr id="27" name="Picture 26" descr="acer-ferrari-3200-notebook-computer-p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5" y="5067124"/>
            <a:ext cx="1089526" cy="10895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70481" y="594530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Mathias Sunardi, Danny </a:t>
            </a:r>
            <a:r>
              <a:rPr lang="en-US" dirty="0" err="1" smtClean="0"/>
              <a:t>Voils</a:t>
            </a:r>
            <a:endParaRPr lang="en-US" dirty="0" smtClean="0"/>
          </a:p>
          <a:p>
            <a:r>
              <a:rPr lang="en-US" dirty="0" smtClean="0"/>
              <a:t>Object detection/recognition</a:t>
            </a:r>
          </a:p>
          <a:p>
            <a:r>
              <a:rPr lang="en-US" dirty="0" smtClean="0"/>
              <a:t>Face detection/recognition</a:t>
            </a:r>
          </a:p>
          <a:p>
            <a:r>
              <a:rPr lang="en-US" dirty="0" smtClean="0"/>
              <a:t>Navigation/localization</a:t>
            </a:r>
            <a:endParaRPr lang="en-US" dirty="0"/>
          </a:p>
        </p:txBody>
      </p:sp>
      <p:pic>
        <p:nvPicPr>
          <p:cNvPr id="8" name="Picture 7" descr="acer-ferrari-3200-notebook-computer-p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18" y="3971917"/>
            <a:ext cx="1179022" cy="1179022"/>
          </a:xfrm>
          <a:prstGeom prst="rect">
            <a:avLst/>
          </a:prstGeom>
        </p:spPr>
      </p:pic>
      <p:pic>
        <p:nvPicPr>
          <p:cNvPr id="9" name="Picture 8" descr="kinec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98" y="1415534"/>
            <a:ext cx="2488661" cy="140146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>
            <a:off x="6765629" y="2816999"/>
            <a:ext cx="0" cy="1154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5037" y="2784944"/>
            <a:ext cx="89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Kinect</a:t>
            </a:r>
            <a:endParaRPr lang="en-US" dirty="0" smtClean="0"/>
          </a:p>
          <a:p>
            <a:pPr algn="ctr"/>
            <a:r>
              <a:rPr lang="en-US" dirty="0" smtClean="0"/>
              <a:t>(Vision)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0101" y="49264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Progress Report</a:t>
            </a:r>
          </a:p>
          <a:p>
            <a:pPr lvl="1"/>
            <a:r>
              <a:rPr lang="en-US" dirty="0" smtClean="0"/>
              <a:t>System Diagram</a:t>
            </a:r>
          </a:p>
          <a:p>
            <a:pPr lvl="1"/>
            <a:r>
              <a:rPr lang="en-US" dirty="0" smtClean="0"/>
              <a:t>Base (Omar </a:t>
            </a:r>
            <a:r>
              <a:rPr lang="en-US" dirty="0" err="1" smtClean="0"/>
              <a:t>Mohsin</a:t>
            </a:r>
            <a:r>
              <a:rPr lang="en-US" dirty="0" smtClean="0"/>
              <a:t>, Ali </a:t>
            </a:r>
            <a:r>
              <a:rPr lang="en-US" dirty="0" err="1" smtClean="0"/>
              <a:t>Alnasser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Body (David Gaskin)</a:t>
            </a:r>
          </a:p>
          <a:p>
            <a:pPr lvl="1"/>
            <a:r>
              <a:rPr lang="en-US" dirty="0" smtClean="0"/>
              <a:t>Head/Neck (Stephen Huerta)</a:t>
            </a:r>
          </a:p>
          <a:p>
            <a:pPr lvl="1"/>
            <a:r>
              <a:rPr lang="en-US" dirty="0" smtClean="0"/>
              <a:t>Arm (James )</a:t>
            </a:r>
          </a:p>
          <a:p>
            <a:pPr lvl="1"/>
            <a:r>
              <a:rPr lang="en-US" dirty="0" smtClean="0"/>
              <a:t>Vision (Danny </a:t>
            </a:r>
            <a:r>
              <a:rPr lang="en-US" dirty="0" err="1" smtClean="0"/>
              <a:t>Voils</a:t>
            </a:r>
            <a:r>
              <a:rPr lang="en-US" dirty="0" smtClean="0"/>
              <a:t>, Mathias Sunardi)</a:t>
            </a:r>
          </a:p>
          <a:p>
            <a:pPr lvl="1"/>
            <a:r>
              <a:rPr lang="en-US" dirty="0" smtClean="0"/>
              <a:t>Natural Language Processing (Robert </a:t>
            </a:r>
            <a:r>
              <a:rPr lang="en-US" dirty="0" err="1" smtClean="0"/>
              <a:t>Fiszer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Do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State:</a:t>
            </a:r>
          </a:p>
          <a:p>
            <a:pPr lvl="1"/>
            <a:r>
              <a:rPr lang="en-US" dirty="0" smtClean="0"/>
              <a:t>Mathias Sunardi is working with Danny </a:t>
            </a:r>
            <a:r>
              <a:rPr lang="en-US" dirty="0" err="1" smtClean="0"/>
              <a:t>Voils</a:t>
            </a:r>
            <a:r>
              <a:rPr lang="en-US" dirty="0" smtClean="0"/>
              <a:t> to use images from </a:t>
            </a:r>
            <a:r>
              <a:rPr lang="en-US" dirty="0" err="1" smtClean="0"/>
              <a:t>Kinect</a:t>
            </a:r>
            <a:r>
              <a:rPr lang="en-US" dirty="0" smtClean="0"/>
              <a:t> for object recognition based on Danny’s thesis work.</a:t>
            </a:r>
          </a:p>
          <a:p>
            <a:pPr lvl="1"/>
            <a:r>
              <a:rPr lang="en-US" dirty="0" smtClean="0"/>
              <a:t>Mathias Sunardi is working on hallway-vanishing-point detection for navigation.</a:t>
            </a:r>
            <a:endParaRPr lang="en-US" dirty="0"/>
          </a:p>
        </p:txBody>
      </p:sp>
      <p:pic>
        <p:nvPicPr>
          <p:cNvPr id="8" name="Picture 7" descr="acer-ferrari-3200-notebook-computer-p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18" y="3971917"/>
            <a:ext cx="1179022" cy="1179022"/>
          </a:xfrm>
          <a:prstGeom prst="rect">
            <a:avLst/>
          </a:prstGeom>
        </p:spPr>
      </p:pic>
      <p:pic>
        <p:nvPicPr>
          <p:cNvPr id="9" name="Picture 8" descr="kinec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98" y="1415534"/>
            <a:ext cx="2488661" cy="140146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>
            <a:off x="6765629" y="2816999"/>
            <a:ext cx="0" cy="1154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5037" y="2784944"/>
            <a:ext cx="89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Kinect</a:t>
            </a:r>
            <a:endParaRPr lang="en-US" dirty="0" smtClean="0"/>
          </a:p>
          <a:p>
            <a:pPr algn="ctr"/>
            <a:r>
              <a:rPr lang="en-US" dirty="0" smtClean="0"/>
              <a:t>(Vision)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0101" y="49264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No update.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No update.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Assemble sensors on base and test.</a:t>
            </a:r>
          </a:p>
          <a:p>
            <a:r>
              <a:rPr lang="en-US" dirty="0" smtClean="0"/>
              <a:t>Determine safety policies for:</a:t>
            </a:r>
          </a:p>
          <a:p>
            <a:pPr lvl="1"/>
            <a:r>
              <a:rPr lang="en-US" dirty="0" smtClean="0"/>
              <a:t>Navigation (avoid collision,</a:t>
            </a:r>
            <a:r>
              <a:rPr lang="en-US" dirty="0"/>
              <a:t> </a:t>
            </a:r>
            <a:r>
              <a:rPr lang="en-US" dirty="0" smtClean="0"/>
              <a:t>stairs, walls)</a:t>
            </a:r>
          </a:p>
          <a:p>
            <a:pPr lvl="1"/>
            <a:r>
              <a:rPr lang="en-US" dirty="0" smtClean="0"/>
              <a:t>Components (avoid damages to actuators, power system, controllers)</a:t>
            </a:r>
          </a:p>
          <a:p>
            <a:r>
              <a:rPr lang="en-US" dirty="0" smtClean="0"/>
              <a:t>Assemble base with upper body</a:t>
            </a:r>
          </a:p>
          <a:p>
            <a:r>
              <a:rPr lang="en-US" dirty="0" smtClean="0"/>
              <a:t>Construct upper body for base of neck and arm.</a:t>
            </a:r>
          </a:p>
          <a:p>
            <a:r>
              <a:rPr lang="en-US" dirty="0" smtClean="0"/>
              <a:t>Design/programming User Interface</a:t>
            </a:r>
          </a:p>
          <a:p>
            <a:r>
              <a:rPr lang="en-US" dirty="0" smtClean="0"/>
              <a:t>Mapping/navigation program</a:t>
            </a:r>
          </a:p>
          <a:p>
            <a:r>
              <a:rPr lang="en-US" dirty="0" smtClean="0"/>
              <a:t>Main program to integrate all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Head/Neck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41" y="1747360"/>
            <a:ext cx="4586021" cy="45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Head/Neck</a:t>
            </a:r>
            <a:endParaRPr lang="en-US" dirty="0"/>
          </a:p>
        </p:txBody>
      </p:sp>
      <p:pic>
        <p:nvPicPr>
          <p:cNvPr id="13" name="Picture 12" descr="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3" y="103941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new_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2" y="-15006"/>
            <a:ext cx="4586514" cy="68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3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8" y="702129"/>
            <a:ext cx="7835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towards the end of Spring Term 2012: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Base, body, and head assembled.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Robot can move around the Engineering Building atrium autonomously or by remote.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Robot can avoid obstacles and/or collision with obstacles.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Robot can display simple gestures.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Few simple interactions.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msung%E2%80%99s-Hug-chan-Just_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91" y="-1"/>
            <a:ext cx="6302209" cy="3867057"/>
          </a:xfrm>
          <a:prstGeom prst="rect">
            <a:avLst/>
          </a:prstGeom>
        </p:spPr>
      </p:pic>
      <p:pic>
        <p:nvPicPr>
          <p:cNvPr id="5" name="Picture 4" descr="romo-1-580x38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057"/>
            <a:ext cx="4517571" cy="29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2" descr="new_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09" y="2804834"/>
            <a:ext cx="1445658" cy="2166355"/>
          </a:xfrm>
          <a:prstGeom prst="rect">
            <a:avLst/>
          </a:prstGeom>
        </p:spPr>
      </p:pic>
      <p:pic>
        <p:nvPicPr>
          <p:cNvPr id="19" name="Picture 18" descr="ipad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6" y="294394"/>
            <a:ext cx="1205961" cy="1205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VPN-for-Rou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26500"/>
            <a:ext cx="798225" cy="730083"/>
          </a:xfrm>
          <a:prstGeom prst="rect">
            <a:avLst/>
          </a:prstGeom>
        </p:spPr>
      </p:pic>
      <p:pic>
        <p:nvPicPr>
          <p:cNvPr id="11" name="Picture 10" descr="acer-ferrari-3200-notebook-computer-pc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04" y="3202031"/>
            <a:ext cx="1179022" cy="1179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556" y="1354466"/>
            <a:ext cx="1305807" cy="1305807"/>
          </a:xfrm>
          <a:prstGeom prst="rect">
            <a:avLst/>
          </a:prstGeom>
        </p:spPr>
      </p:pic>
      <p:pic>
        <p:nvPicPr>
          <p:cNvPr id="23" name="Picture 22" descr="ArduinoMeg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677" y="3497874"/>
            <a:ext cx="1129494" cy="587337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6819877" y="5285813"/>
            <a:ext cx="1866923" cy="982087"/>
            <a:chOff x="1487820" y="5745748"/>
            <a:chExt cx="1866923" cy="982087"/>
          </a:xfrm>
        </p:grpSpPr>
        <p:pic>
          <p:nvPicPr>
            <p:cNvPr id="36" name="Picture 35" descr="maxbotix-ez1-ultrasonic-ranger-1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56" y="5745748"/>
              <a:ext cx="982087" cy="982087"/>
            </a:xfrm>
            <a:prstGeom prst="rect">
              <a:avLst/>
            </a:prstGeom>
          </p:spPr>
        </p:pic>
        <p:pic>
          <p:nvPicPr>
            <p:cNvPr id="37" name="Picture 36" descr="imgres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820" y="5844526"/>
              <a:ext cx="777522" cy="777522"/>
            </a:xfrm>
            <a:prstGeom prst="rect">
              <a:avLst/>
            </a:prstGeom>
          </p:spPr>
        </p:pic>
      </p:grpSp>
      <p:pic>
        <p:nvPicPr>
          <p:cNvPr id="59" name="Picture 58" descr="kinect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87" y="1600201"/>
            <a:ext cx="1668856" cy="939800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6" idx="3"/>
            <a:endCxn id="11" idx="1"/>
          </p:cNvCxnSpPr>
          <p:nvPr/>
        </p:nvCxnSpPr>
        <p:spPr>
          <a:xfrm>
            <a:off x="1204625" y="3791542"/>
            <a:ext cx="8644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2"/>
            <a:endCxn id="11" idx="0"/>
          </p:cNvCxnSpPr>
          <p:nvPr/>
        </p:nvCxnSpPr>
        <p:spPr>
          <a:xfrm>
            <a:off x="2658615" y="2540001"/>
            <a:ext cx="0" cy="662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3"/>
            <a:endCxn id="23" idx="2"/>
          </p:cNvCxnSpPr>
          <p:nvPr/>
        </p:nvCxnSpPr>
        <p:spPr>
          <a:xfrm>
            <a:off x="3248126" y="3791542"/>
            <a:ext cx="147563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2" idx="1"/>
            <a:endCxn id="11" idx="3"/>
          </p:cNvCxnSpPr>
          <p:nvPr/>
        </p:nvCxnSpPr>
        <p:spPr>
          <a:xfrm rot="10800000" flipV="1">
            <a:off x="3248126" y="2007370"/>
            <a:ext cx="3426430" cy="1784172"/>
          </a:xfrm>
          <a:prstGeom prst="bentConnector3">
            <a:avLst>
              <a:gd name="adj1" fmla="val 7841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905004" y="4873282"/>
            <a:ext cx="2453440" cy="1571867"/>
            <a:chOff x="3024377" y="4744392"/>
            <a:chExt cx="2453440" cy="1571867"/>
          </a:xfrm>
        </p:grpSpPr>
        <p:pic>
          <p:nvPicPr>
            <p:cNvPr id="41" name="Picture 40" descr="Absolute-Rotary-Encoder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377" y="5397076"/>
              <a:ext cx="919183" cy="919183"/>
            </a:xfrm>
            <a:prstGeom prst="rect">
              <a:avLst/>
            </a:prstGeom>
          </p:spPr>
        </p:pic>
        <p:pic>
          <p:nvPicPr>
            <p:cNvPr id="54" name="Picture 53" descr="001.jpe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319" y="5383507"/>
              <a:ext cx="880498" cy="880498"/>
            </a:xfrm>
            <a:prstGeom prst="rect">
              <a:avLst/>
            </a:prstGeom>
          </p:spPr>
        </p:pic>
        <p:pic>
          <p:nvPicPr>
            <p:cNvPr id="44" name="Picture 43" descr="0J3795.jpe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560" y="4744392"/>
              <a:ext cx="883356" cy="783242"/>
            </a:xfrm>
            <a:prstGeom prst="rect">
              <a:avLst/>
            </a:prstGeom>
          </p:spPr>
        </p:pic>
        <p:cxnSp>
          <p:nvCxnSpPr>
            <p:cNvPr id="101" name="Straight Arrow Connector 100"/>
            <p:cNvCxnSpPr>
              <a:stCxn id="41" idx="0"/>
              <a:endCxn id="44" idx="1"/>
            </p:cNvCxnSpPr>
            <p:nvPr/>
          </p:nvCxnSpPr>
          <p:spPr>
            <a:xfrm flipV="1">
              <a:off x="3483969" y="5136013"/>
              <a:ext cx="459591" cy="2610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4" idx="3"/>
              <a:endCxn id="54" idx="0"/>
            </p:cNvCxnSpPr>
            <p:nvPr/>
          </p:nvCxnSpPr>
          <p:spPr>
            <a:xfrm>
              <a:off x="4826916" y="5136013"/>
              <a:ext cx="210652" cy="247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4137050" y="4908125"/>
            <a:ext cx="2026757" cy="1537024"/>
            <a:chOff x="4137050" y="4908125"/>
            <a:chExt cx="2026757" cy="1537024"/>
          </a:xfrm>
        </p:grpSpPr>
        <p:grpSp>
          <p:nvGrpSpPr>
            <p:cNvPr id="51" name="Group 50"/>
            <p:cNvGrpSpPr/>
            <p:nvPr/>
          </p:nvGrpSpPr>
          <p:grpSpPr>
            <a:xfrm>
              <a:off x="4137050" y="4908125"/>
              <a:ext cx="2026757" cy="1537024"/>
              <a:chOff x="6444244" y="5154593"/>
              <a:chExt cx="2026757" cy="1537024"/>
            </a:xfrm>
          </p:grpSpPr>
          <p:pic>
            <p:nvPicPr>
              <p:cNvPr id="50" name="Picture 49" descr="productinfo.jpe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618" y="5545234"/>
                <a:ext cx="1146383" cy="1146383"/>
              </a:xfrm>
              <a:prstGeom prst="rect">
                <a:avLst/>
              </a:prstGeom>
            </p:spPr>
          </p:pic>
          <p:pic>
            <p:nvPicPr>
              <p:cNvPr id="38" name="Picture 37" descr="sabertooth-dual-regenerative-motor-driver-a.jpe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44" y="5154593"/>
                <a:ext cx="1001794" cy="667863"/>
              </a:xfrm>
              <a:prstGeom prst="rect">
                <a:avLst/>
              </a:prstGeom>
            </p:spPr>
          </p:pic>
        </p:grpSp>
        <p:cxnSp>
          <p:nvCxnSpPr>
            <p:cNvPr id="113" name="Straight Arrow Connector 112"/>
            <p:cNvCxnSpPr>
              <a:stCxn id="38" idx="2"/>
              <a:endCxn id="50" idx="1"/>
            </p:cNvCxnSpPr>
            <p:nvPr/>
          </p:nvCxnSpPr>
          <p:spPr>
            <a:xfrm>
              <a:off x="4637947" y="5575988"/>
              <a:ext cx="379477" cy="2959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Straight Arrow Connector 152"/>
          <p:cNvCxnSpPr>
            <a:stCxn id="11" idx="2"/>
            <a:endCxn id="44" idx="0"/>
          </p:cNvCxnSpPr>
          <p:nvPr/>
        </p:nvCxnSpPr>
        <p:spPr>
          <a:xfrm flipH="1">
            <a:off x="2265865" y="4381053"/>
            <a:ext cx="392750" cy="492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23" idx="3"/>
            <a:endCxn id="38" idx="0"/>
          </p:cNvCxnSpPr>
          <p:nvPr/>
        </p:nvCxnSpPr>
        <p:spPr>
          <a:xfrm flipH="1">
            <a:off x="4637947" y="4356290"/>
            <a:ext cx="379477" cy="5518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37" idx="0"/>
            <a:endCxn id="23" idx="3"/>
          </p:cNvCxnSpPr>
          <p:nvPr/>
        </p:nvCxnSpPr>
        <p:spPr>
          <a:xfrm flipH="1" flipV="1">
            <a:off x="5017424" y="4356290"/>
            <a:ext cx="2191214" cy="1028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637925" y="2355335"/>
            <a:ext cx="89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Kinect</a:t>
            </a:r>
            <a:endParaRPr lang="en-US" dirty="0" smtClean="0"/>
          </a:p>
          <a:p>
            <a:pPr algn="ctr"/>
            <a:r>
              <a:rPr lang="en-US" dirty="0" smtClean="0"/>
              <a:t>(Vision)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78758" y="415658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1733087" y="41565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7704713" y="768527"/>
            <a:ext cx="1353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Tablet/Head</a:t>
            </a:r>
          </a:p>
          <a:p>
            <a:pPr algn="ctr"/>
            <a:r>
              <a:rPr lang="en-US" dirty="0" smtClean="0"/>
              <a:t>(UI)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854877" y="1822704"/>
            <a:ext cx="6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Neck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189312" y="2580464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ArduinoMEGA</a:t>
            </a:r>
            <a:endParaRPr lang="en-US" dirty="0" smtClean="0"/>
          </a:p>
          <a:p>
            <a:pPr algn="ctr"/>
            <a:r>
              <a:rPr lang="en-US" dirty="0" smtClean="0"/>
              <a:t>Microcontroller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854877" y="2660273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Base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187702" y="4971190"/>
            <a:ext cx="172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 On Base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605280" y="460185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Controllers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06109" y="6405432"/>
            <a:ext cx="171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Rotary Encoders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325938" y="6211669"/>
            <a:ext cx="119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 Motors</a:t>
            </a:r>
          </a:p>
          <a:p>
            <a:r>
              <a:rPr lang="en-US" dirty="0" smtClean="0"/>
              <a:t>(Wheels)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4439620" y="6211669"/>
            <a:ext cx="172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 Actuators</a:t>
            </a:r>
          </a:p>
          <a:p>
            <a:pPr algn="ctr"/>
            <a:r>
              <a:rPr lang="en-US" dirty="0" smtClean="0"/>
              <a:t>(Waist)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316915" y="6211669"/>
            <a:ext cx="13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Limit Switch</a:t>
            </a:r>
          </a:p>
          <a:p>
            <a:pPr algn="ctr"/>
            <a:r>
              <a:rPr lang="en-US" dirty="0" smtClean="0"/>
              <a:t>(Bumpers)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698847" y="6211669"/>
            <a:ext cx="12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Sonar</a:t>
            </a:r>
          </a:p>
          <a:p>
            <a:pPr algn="ctr"/>
            <a:r>
              <a:rPr lang="en-US" dirty="0" smtClean="0"/>
              <a:t>(Proximity)</a:t>
            </a:r>
          </a:p>
        </p:txBody>
      </p:sp>
      <p:cxnSp>
        <p:nvCxnSpPr>
          <p:cNvPr id="193" name="Straight Connector 192"/>
          <p:cNvCxnSpPr>
            <a:endCxn id="23" idx="0"/>
          </p:cNvCxnSpPr>
          <p:nvPr/>
        </p:nvCxnSpPr>
        <p:spPr>
          <a:xfrm flipH="1" flipV="1">
            <a:off x="5311093" y="3791543"/>
            <a:ext cx="1193643" cy="100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76" y="1600200"/>
            <a:ext cx="5487400" cy="48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Omar </a:t>
            </a:r>
            <a:r>
              <a:rPr lang="en-US" dirty="0" err="1" smtClean="0"/>
              <a:t>Mohsin</a:t>
            </a:r>
            <a:r>
              <a:rPr lang="en-US" dirty="0" smtClean="0"/>
              <a:t>, Ali </a:t>
            </a:r>
            <a:r>
              <a:rPr lang="en-US" dirty="0" err="1" smtClean="0"/>
              <a:t>Alnasser</a:t>
            </a:r>
            <a:endParaRPr lang="en-US" dirty="0" smtClean="0"/>
          </a:p>
          <a:p>
            <a:r>
              <a:rPr lang="en-US" dirty="0" smtClean="0"/>
              <a:t>Avoids obstacles</a:t>
            </a:r>
          </a:p>
          <a:p>
            <a:r>
              <a:rPr lang="en-US" dirty="0" smtClean="0"/>
              <a:t>Navigate safely</a:t>
            </a:r>
          </a:p>
          <a:p>
            <a:r>
              <a:rPr lang="en-US" dirty="0" smtClean="0"/>
              <a:t>Storage:</a:t>
            </a:r>
          </a:p>
          <a:p>
            <a:pPr lvl="1"/>
            <a:r>
              <a:rPr lang="en-US" dirty="0" smtClean="0"/>
              <a:t>Battery</a:t>
            </a:r>
          </a:p>
          <a:p>
            <a:pPr lvl="1"/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Base &amp; body motor controllers</a:t>
            </a:r>
          </a:p>
          <a:p>
            <a:r>
              <a:rPr lang="en-US" dirty="0" smtClean="0"/>
              <a:t>Bumpers to detect collisions</a:t>
            </a:r>
          </a:p>
        </p:txBody>
      </p:sp>
      <p:pic>
        <p:nvPicPr>
          <p:cNvPr id="24" name="Picture 23" descr="ArduinoMe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35" y="4383047"/>
            <a:ext cx="859558" cy="446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30577" y="4830017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ArduinoMEGA</a:t>
            </a:r>
            <a:endParaRPr lang="en-US" dirty="0" smtClean="0"/>
          </a:p>
          <a:p>
            <a:pPr algn="ctr"/>
            <a:r>
              <a:rPr lang="en-US" dirty="0" smtClean="0"/>
              <a:t>Microcontroller</a:t>
            </a:r>
          </a:p>
        </p:txBody>
      </p:sp>
      <p:pic>
        <p:nvPicPr>
          <p:cNvPr id="27" name="Picture 26" descr="acer-ferrari-3200-notebook-computer-p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93" y="4285962"/>
            <a:ext cx="829463" cy="8294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01899" y="49040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137893" y="5374981"/>
            <a:ext cx="1755408" cy="1252881"/>
            <a:chOff x="735993" y="4873282"/>
            <a:chExt cx="2780783" cy="1984718"/>
          </a:xfrm>
        </p:grpSpPr>
        <p:grpSp>
          <p:nvGrpSpPr>
            <p:cNvPr id="31" name="Group 30"/>
            <p:cNvGrpSpPr/>
            <p:nvPr/>
          </p:nvGrpSpPr>
          <p:grpSpPr>
            <a:xfrm>
              <a:off x="1130782" y="4873282"/>
              <a:ext cx="2227663" cy="1571867"/>
              <a:chOff x="3250155" y="4744392"/>
              <a:chExt cx="2227663" cy="1571867"/>
            </a:xfrm>
          </p:grpSpPr>
          <p:pic>
            <p:nvPicPr>
              <p:cNvPr id="34" name="Picture 33" descr="Absolute-Rotary-Encoder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0155" y="5397076"/>
                <a:ext cx="919183" cy="919183"/>
              </a:xfrm>
              <a:prstGeom prst="rect">
                <a:avLst/>
              </a:prstGeom>
            </p:spPr>
          </p:pic>
          <p:pic>
            <p:nvPicPr>
              <p:cNvPr id="35" name="Picture 34" descr="001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319" y="5383507"/>
                <a:ext cx="880499" cy="880499"/>
              </a:xfrm>
              <a:prstGeom prst="rect">
                <a:avLst/>
              </a:prstGeom>
            </p:spPr>
          </p:pic>
          <p:pic>
            <p:nvPicPr>
              <p:cNvPr id="36" name="Picture 35" descr="0J3795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3560" y="4744392"/>
                <a:ext cx="883356" cy="783242"/>
              </a:xfrm>
              <a:prstGeom prst="rect">
                <a:avLst/>
              </a:prstGeom>
            </p:spPr>
          </p:pic>
          <p:cxnSp>
            <p:nvCxnSpPr>
              <p:cNvPr id="37" name="Straight Arrow Connector 36"/>
              <p:cNvCxnSpPr>
                <a:stCxn id="34" idx="0"/>
                <a:endCxn id="36" idx="1"/>
              </p:cNvCxnSpPr>
              <p:nvPr/>
            </p:nvCxnSpPr>
            <p:spPr>
              <a:xfrm flipV="1">
                <a:off x="3709747" y="5136013"/>
                <a:ext cx="233813" cy="2610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6" idx="3"/>
                <a:endCxn id="35" idx="0"/>
              </p:cNvCxnSpPr>
              <p:nvPr/>
            </p:nvCxnSpPr>
            <p:spPr>
              <a:xfrm>
                <a:off x="4826916" y="5136013"/>
                <a:ext cx="210652" cy="2474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735993" y="6420105"/>
              <a:ext cx="1716974" cy="369332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r>
                <a:rPr lang="en-US" dirty="0" smtClean="0"/>
                <a:t>Rotary Encoders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25938" y="6211669"/>
              <a:ext cx="1190838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DC Motors</a:t>
              </a:r>
            </a:p>
            <a:p>
              <a:r>
                <a:rPr lang="en-US" dirty="0" smtClean="0"/>
                <a:t>(Wheels)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30577" y="5486485"/>
            <a:ext cx="1576540" cy="953255"/>
            <a:chOff x="6316915" y="5285813"/>
            <a:chExt cx="2600159" cy="1572187"/>
          </a:xfrm>
        </p:grpSpPr>
        <p:grpSp>
          <p:nvGrpSpPr>
            <p:cNvPr id="40" name="Group 39"/>
            <p:cNvGrpSpPr/>
            <p:nvPr/>
          </p:nvGrpSpPr>
          <p:grpSpPr>
            <a:xfrm>
              <a:off x="6819877" y="5285813"/>
              <a:ext cx="1866923" cy="982087"/>
              <a:chOff x="1487820" y="5745748"/>
              <a:chExt cx="1866923" cy="982087"/>
            </a:xfrm>
          </p:grpSpPr>
          <p:pic>
            <p:nvPicPr>
              <p:cNvPr id="43" name="Picture 42" descr="maxbotix-ez1-ultrasonic-ranger-1.jpe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56" y="5745748"/>
                <a:ext cx="982087" cy="982087"/>
              </a:xfrm>
              <a:prstGeom prst="rect">
                <a:avLst/>
              </a:prstGeom>
            </p:spPr>
          </p:pic>
          <p:pic>
            <p:nvPicPr>
              <p:cNvPr id="44" name="Picture 43" descr="imgres.jpe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7820" y="5844526"/>
                <a:ext cx="777522" cy="777522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6316915" y="6211669"/>
              <a:ext cx="1321809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Limit Switch</a:t>
              </a:r>
            </a:p>
            <a:p>
              <a:pPr algn="ctr"/>
              <a:r>
                <a:rPr lang="en-US" dirty="0" smtClean="0"/>
                <a:t>(Bumpers)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98847" y="6211669"/>
              <a:ext cx="1218227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Sonar</a:t>
              </a:r>
            </a:p>
            <a:p>
              <a:pPr algn="ctr"/>
              <a:r>
                <a:rPr lang="en-US" dirty="0" smtClean="0"/>
                <a:t>(Proximity)</a:t>
              </a:r>
            </a:p>
          </p:txBody>
        </p:sp>
      </p:grpSp>
      <p:pic>
        <p:nvPicPr>
          <p:cNvPr id="45" name="Picture 44" descr="newbas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85" y="1417638"/>
            <a:ext cx="3285708" cy="29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Progress/Current State:</a:t>
            </a:r>
          </a:p>
          <a:p>
            <a:pPr lvl="1"/>
            <a:r>
              <a:rPr lang="en-US" dirty="0" smtClean="0"/>
              <a:t>Encoders, batteries, battery charger, power management board, limit switches have been purchased.</a:t>
            </a:r>
          </a:p>
          <a:p>
            <a:pPr lvl="1"/>
            <a:r>
              <a:rPr lang="en-US" dirty="0" smtClean="0"/>
              <a:t>Battery selected for ~2 hours (normal operation).</a:t>
            </a:r>
            <a:endParaRPr lang="en-US" dirty="0"/>
          </a:p>
          <a:p>
            <a:pPr lvl="1"/>
            <a:r>
              <a:rPr lang="en-US" dirty="0" smtClean="0"/>
              <a:t>Testing to determine best proximity/obstacle avoidance policy.</a:t>
            </a:r>
          </a:p>
          <a:p>
            <a:pPr lvl="1"/>
            <a:r>
              <a:rPr lang="en-US" dirty="0" smtClean="0"/>
              <a:t>Waiting for motor controllers.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137893" y="5374981"/>
            <a:ext cx="1755408" cy="1252881"/>
            <a:chOff x="735993" y="4873282"/>
            <a:chExt cx="2780783" cy="1984718"/>
          </a:xfrm>
        </p:grpSpPr>
        <p:grpSp>
          <p:nvGrpSpPr>
            <p:cNvPr id="31" name="Group 30"/>
            <p:cNvGrpSpPr/>
            <p:nvPr/>
          </p:nvGrpSpPr>
          <p:grpSpPr>
            <a:xfrm>
              <a:off x="1130782" y="4873282"/>
              <a:ext cx="2227663" cy="1571867"/>
              <a:chOff x="3250155" y="4744392"/>
              <a:chExt cx="2227663" cy="1571867"/>
            </a:xfrm>
          </p:grpSpPr>
          <p:pic>
            <p:nvPicPr>
              <p:cNvPr id="34" name="Picture 33" descr="Absolute-Rotary-Encoder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0155" y="5397076"/>
                <a:ext cx="919183" cy="919183"/>
              </a:xfrm>
              <a:prstGeom prst="rect">
                <a:avLst/>
              </a:prstGeom>
            </p:spPr>
          </p:pic>
          <p:pic>
            <p:nvPicPr>
              <p:cNvPr id="35" name="Picture 34" descr="00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319" y="5383507"/>
                <a:ext cx="880499" cy="880499"/>
              </a:xfrm>
              <a:prstGeom prst="rect">
                <a:avLst/>
              </a:prstGeom>
            </p:spPr>
          </p:pic>
          <p:pic>
            <p:nvPicPr>
              <p:cNvPr id="36" name="Picture 35" descr="0J3795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3560" y="4744392"/>
                <a:ext cx="883356" cy="783242"/>
              </a:xfrm>
              <a:prstGeom prst="rect">
                <a:avLst/>
              </a:prstGeom>
            </p:spPr>
          </p:pic>
          <p:cxnSp>
            <p:nvCxnSpPr>
              <p:cNvPr id="37" name="Straight Arrow Connector 36"/>
              <p:cNvCxnSpPr>
                <a:stCxn id="34" idx="0"/>
                <a:endCxn id="36" idx="1"/>
              </p:cNvCxnSpPr>
              <p:nvPr/>
            </p:nvCxnSpPr>
            <p:spPr>
              <a:xfrm flipV="1">
                <a:off x="3709747" y="5136013"/>
                <a:ext cx="233813" cy="2610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6" idx="3"/>
                <a:endCxn id="35" idx="0"/>
              </p:cNvCxnSpPr>
              <p:nvPr/>
            </p:nvCxnSpPr>
            <p:spPr>
              <a:xfrm>
                <a:off x="4826916" y="5136013"/>
                <a:ext cx="210652" cy="2474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735993" y="6420105"/>
              <a:ext cx="1716974" cy="369332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r>
                <a:rPr lang="en-US" dirty="0" smtClean="0"/>
                <a:t>Rotary Encoders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25938" y="6211669"/>
              <a:ext cx="1190838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DC Motors</a:t>
              </a:r>
            </a:p>
            <a:p>
              <a:r>
                <a:rPr lang="en-US" dirty="0" smtClean="0"/>
                <a:t>(Wheels)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30577" y="5486485"/>
            <a:ext cx="1576540" cy="953255"/>
            <a:chOff x="6316915" y="5285813"/>
            <a:chExt cx="2600159" cy="1572187"/>
          </a:xfrm>
        </p:grpSpPr>
        <p:grpSp>
          <p:nvGrpSpPr>
            <p:cNvPr id="40" name="Group 39"/>
            <p:cNvGrpSpPr/>
            <p:nvPr/>
          </p:nvGrpSpPr>
          <p:grpSpPr>
            <a:xfrm>
              <a:off x="6819877" y="5285813"/>
              <a:ext cx="1866923" cy="982087"/>
              <a:chOff x="1487820" y="5745748"/>
              <a:chExt cx="1866923" cy="982087"/>
            </a:xfrm>
          </p:grpSpPr>
          <p:pic>
            <p:nvPicPr>
              <p:cNvPr id="43" name="Picture 42" descr="maxbotix-ez1-ultrasonic-ranger-1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56" y="5745748"/>
                <a:ext cx="982087" cy="982087"/>
              </a:xfrm>
              <a:prstGeom prst="rect">
                <a:avLst/>
              </a:prstGeom>
            </p:spPr>
          </p:pic>
          <p:pic>
            <p:nvPicPr>
              <p:cNvPr id="44" name="Picture 43" descr="imgres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7820" y="5844526"/>
                <a:ext cx="777522" cy="777522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6316915" y="6211669"/>
              <a:ext cx="1321809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Limit Switch</a:t>
              </a:r>
            </a:p>
            <a:p>
              <a:pPr algn="ctr"/>
              <a:r>
                <a:rPr lang="en-US" dirty="0" smtClean="0"/>
                <a:t>(Bumpers)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98847" y="6211669"/>
              <a:ext cx="1218227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Sonar</a:t>
              </a:r>
            </a:p>
            <a:p>
              <a:pPr algn="ctr"/>
              <a:r>
                <a:rPr lang="en-US" dirty="0" smtClean="0"/>
                <a:t>(Proximity)</a:t>
              </a:r>
            </a:p>
          </p:txBody>
        </p:sp>
      </p:grpSp>
      <p:pic>
        <p:nvPicPr>
          <p:cNvPr id="29" name="Picture 28" descr="ArduinoMeg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35" y="4383047"/>
            <a:ext cx="859558" cy="44697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030577" y="4830017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ArduinoMEGA</a:t>
            </a:r>
            <a:endParaRPr lang="en-US" dirty="0" smtClean="0"/>
          </a:p>
          <a:p>
            <a:pPr algn="ctr"/>
            <a:r>
              <a:rPr lang="en-US" dirty="0" smtClean="0"/>
              <a:t>Microcontroller</a:t>
            </a:r>
          </a:p>
        </p:txBody>
      </p:sp>
      <p:pic>
        <p:nvPicPr>
          <p:cNvPr id="46" name="Picture 45" descr="acer-ferrari-3200-notebook-computer-pc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93" y="4285962"/>
            <a:ext cx="829463" cy="82946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01899" y="49040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48" name="Picture 47" descr="newbas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85" y="1417638"/>
            <a:ext cx="3285708" cy="29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PC</a:t>
            </a:r>
          </a:p>
          <a:p>
            <a:pPr lvl="1"/>
            <a:r>
              <a:rPr lang="en-US" dirty="0" err="1" smtClean="0"/>
              <a:t>ArduinoMEGA</a:t>
            </a:r>
            <a:endParaRPr lang="en-US" dirty="0" smtClean="0"/>
          </a:p>
          <a:p>
            <a:pPr lvl="1"/>
            <a:r>
              <a:rPr lang="en-US" dirty="0" smtClean="0"/>
              <a:t>Motor Controller</a:t>
            </a:r>
          </a:p>
          <a:p>
            <a:r>
              <a:rPr lang="en-US" dirty="0" smtClean="0"/>
              <a:t>Sensors:</a:t>
            </a:r>
          </a:p>
          <a:p>
            <a:pPr lvl="1"/>
            <a:r>
              <a:rPr lang="en-US" dirty="0" smtClean="0"/>
              <a:t>Limit Switch (x8)</a:t>
            </a:r>
          </a:p>
          <a:p>
            <a:pPr lvl="1"/>
            <a:r>
              <a:rPr lang="en-US" dirty="0" smtClean="0"/>
              <a:t>Sonar (x12)</a:t>
            </a:r>
          </a:p>
          <a:p>
            <a:pPr lvl="1"/>
            <a:r>
              <a:rPr lang="en-US" dirty="0" smtClean="0"/>
              <a:t>Rotary Encoders (x4)</a:t>
            </a:r>
          </a:p>
          <a:p>
            <a:r>
              <a:rPr lang="en-US" dirty="0" smtClean="0"/>
              <a:t>Actuators:</a:t>
            </a:r>
          </a:p>
          <a:p>
            <a:pPr lvl="1"/>
            <a:r>
              <a:rPr lang="en-US" dirty="0" smtClean="0"/>
              <a:t>DC Geared Motor (x4)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1600200"/>
            <a:ext cx="3165682" cy="2425700"/>
          </a:xfrm>
          <a:prstGeom prst="rect">
            <a:avLst/>
          </a:prstGeom>
        </p:spPr>
      </p:pic>
      <p:pic>
        <p:nvPicPr>
          <p:cNvPr id="24" name="Picture 23" descr="ArduinoMeg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34" y="4109119"/>
            <a:ext cx="1046259" cy="5440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30577" y="4653174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ArduinoMEGA</a:t>
            </a:r>
            <a:endParaRPr lang="en-US" dirty="0" smtClean="0"/>
          </a:p>
          <a:p>
            <a:pPr algn="ctr"/>
            <a:r>
              <a:rPr lang="en-US" dirty="0" smtClean="0"/>
              <a:t>Microcontroller</a:t>
            </a:r>
          </a:p>
        </p:txBody>
      </p:sp>
      <p:pic>
        <p:nvPicPr>
          <p:cNvPr id="27" name="Picture 26" descr="acer-ferrari-3200-notebook-computer-p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93" y="4025900"/>
            <a:ext cx="1089526" cy="10895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01899" y="49040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137893" y="5374981"/>
            <a:ext cx="1755408" cy="1252881"/>
            <a:chOff x="735993" y="4873282"/>
            <a:chExt cx="2780783" cy="1984718"/>
          </a:xfrm>
        </p:grpSpPr>
        <p:grpSp>
          <p:nvGrpSpPr>
            <p:cNvPr id="31" name="Group 30"/>
            <p:cNvGrpSpPr/>
            <p:nvPr/>
          </p:nvGrpSpPr>
          <p:grpSpPr>
            <a:xfrm>
              <a:off x="1130782" y="4873282"/>
              <a:ext cx="2227663" cy="1571867"/>
              <a:chOff x="3250155" y="4744392"/>
              <a:chExt cx="2227663" cy="1571867"/>
            </a:xfrm>
          </p:grpSpPr>
          <p:pic>
            <p:nvPicPr>
              <p:cNvPr id="34" name="Picture 33" descr="Absolute-Rotary-Encoder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0155" y="5397076"/>
                <a:ext cx="919183" cy="919183"/>
              </a:xfrm>
              <a:prstGeom prst="rect">
                <a:avLst/>
              </a:prstGeom>
            </p:spPr>
          </p:pic>
          <p:pic>
            <p:nvPicPr>
              <p:cNvPr id="35" name="Picture 34" descr="001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319" y="5383507"/>
                <a:ext cx="880499" cy="880499"/>
              </a:xfrm>
              <a:prstGeom prst="rect">
                <a:avLst/>
              </a:prstGeom>
            </p:spPr>
          </p:pic>
          <p:pic>
            <p:nvPicPr>
              <p:cNvPr id="36" name="Picture 35" descr="0J3795.jpe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3560" y="4744392"/>
                <a:ext cx="883356" cy="783242"/>
              </a:xfrm>
              <a:prstGeom prst="rect">
                <a:avLst/>
              </a:prstGeom>
            </p:spPr>
          </p:pic>
          <p:cxnSp>
            <p:nvCxnSpPr>
              <p:cNvPr id="37" name="Straight Arrow Connector 36"/>
              <p:cNvCxnSpPr>
                <a:stCxn id="34" idx="0"/>
                <a:endCxn id="36" idx="1"/>
              </p:cNvCxnSpPr>
              <p:nvPr/>
            </p:nvCxnSpPr>
            <p:spPr>
              <a:xfrm flipV="1">
                <a:off x="3709747" y="5136013"/>
                <a:ext cx="233813" cy="2610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6" idx="3"/>
                <a:endCxn id="35" idx="0"/>
              </p:cNvCxnSpPr>
              <p:nvPr/>
            </p:nvCxnSpPr>
            <p:spPr>
              <a:xfrm>
                <a:off x="4826916" y="5136013"/>
                <a:ext cx="210652" cy="2474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735993" y="6420105"/>
              <a:ext cx="1716974" cy="369332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r>
                <a:rPr lang="en-US" dirty="0" smtClean="0"/>
                <a:t>Rotary Encoders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25938" y="6211669"/>
              <a:ext cx="1190838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DC Motors</a:t>
              </a:r>
            </a:p>
            <a:p>
              <a:r>
                <a:rPr lang="en-US" dirty="0" smtClean="0"/>
                <a:t>(Wheels)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30577" y="5486485"/>
            <a:ext cx="1576540" cy="953255"/>
            <a:chOff x="6316915" y="5285813"/>
            <a:chExt cx="2600159" cy="1572187"/>
          </a:xfrm>
        </p:grpSpPr>
        <p:grpSp>
          <p:nvGrpSpPr>
            <p:cNvPr id="40" name="Group 39"/>
            <p:cNvGrpSpPr/>
            <p:nvPr/>
          </p:nvGrpSpPr>
          <p:grpSpPr>
            <a:xfrm>
              <a:off x="6819877" y="5285813"/>
              <a:ext cx="1866923" cy="982087"/>
              <a:chOff x="1487820" y="5745748"/>
              <a:chExt cx="1866923" cy="982087"/>
            </a:xfrm>
          </p:grpSpPr>
          <p:pic>
            <p:nvPicPr>
              <p:cNvPr id="43" name="Picture 42" descr="maxbotix-ez1-ultrasonic-ranger-1.jpe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56" y="5745748"/>
                <a:ext cx="982087" cy="982087"/>
              </a:xfrm>
              <a:prstGeom prst="rect">
                <a:avLst/>
              </a:prstGeom>
            </p:spPr>
          </p:pic>
          <p:pic>
            <p:nvPicPr>
              <p:cNvPr id="44" name="Picture 43" descr="imgres.jpe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7820" y="5844526"/>
                <a:ext cx="777522" cy="777522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6316915" y="6211669"/>
              <a:ext cx="1321809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Limit Switch</a:t>
              </a:r>
            </a:p>
            <a:p>
              <a:pPr algn="ctr"/>
              <a:r>
                <a:rPr lang="en-US" dirty="0" smtClean="0"/>
                <a:t>(Bumpers)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98847" y="6211669"/>
              <a:ext cx="1218227" cy="646331"/>
            </a:xfrm>
            <a:prstGeom prst="rect">
              <a:avLst/>
            </a:prstGeom>
            <a:noFill/>
          </p:spPr>
          <p:txBody>
            <a:bodyPr wrap="none" rtlCol="0">
              <a:normAutofit fontScale="62500" lnSpcReduction="20000"/>
            </a:bodyPr>
            <a:lstStyle/>
            <a:p>
              <a:pPr algn="ctr"/>
              <a:r>
                <a:rPr lang="en-US" dirty="0" smtClean="0"/>
                <a:t>Sonar</a:t>
              </a:r>
            </a:p>
            <a:p>
              <a:pPr algn="ctr"/>
              <a:r>
                <a:rPr lang="en-US" dirty="0" smtClean="0"/>
                <a:t>(Proximity)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24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Motor Controller:</a:t>
            </a:r>
          </a:p>
          <a:p>
            <a:pPr lvl="1"/>
            <a:r>
              <a:rPr lang="en-US" dirty="0" smtClean="0"/>
              <a:t>Controls wheels</a:t>
            </a:r>
          </a:p>
          <a:p>
            <a:pPr lvl="1"/>
            <a:r>
              <a:rPr lang="en-US" dirty="0" smtClean="0"/>
              <a:t>Rotary Encoders</a:t>
            </a:r>
          </a:p>
          <a:p>
            <a:pPr lvl="1"/>
            <a:r>
              <a:rPr lang="en-US" dirty="0" smtClean="0"/>
              <a:t>Closed-loop PID controller</a:t>
            </a:r>
          </a:p>
          <a:p>
            <a:r>
              <a:rPr lang="en-US" dirty="0" smtClean="0"/>
              <a:t>Obstacle detection:</a:t>
            </a:r>
          </a:p>
          <a:p>
            <a:pPr lvl="1"/>
            <a:r>
              <a:rPr lang="en-US" dirty="0" smtClean="0"/>
              <a:t>Limit Switch for bumpers (emergency stop on collision).</a:t>
            </a:r>
          </a:p>
          <a:p>
            <a:pPr lvl="1"/>
            <a:r>
              <a:rPr lang="en-US" dirty="0" smtClean="0"/>
              <a:t>Sonar for obstacle detection &amp; avoidance (15cm - ~6m range).</a:t>
            </a:r>
          </a:p>
          <a:p>
            <a:pPr lvl="1"/>
            <a:endParaRPr lang="en-US" dirty="0"/>
          </a:p>
        </p:txBody>
      </p:sp>
      <p:pic>
        <p:nvPicPr>
          <p:cNvPr id="6" name="Picture 5" descr="bump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93" y="1240151"/>
            <a:ext cx="3593976" cy="2748881"/>
          </a:xfrm>
          <a:prstGeom prst="rect">
            <a:avLst/>
          </a:prstGeom>
        </p:spPr>
      </p:pic>
      <p:pic>
        <p:nvPicPr>
          <p:cNvPr id="20" name="Picture 19" descr="ultrasound_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0" y="4490290"/>
            <a:ext cx="2345157" cy="2257263"/>
          </a:xfrm>
          <a:prstGeom prst="rect">
            <a:avLst/>
          </a:prstGeom>
        </p:spPr>
      </p:pic>
      <p:pic>
        <p:nvPicPr>
          <p:cNvPr id="21" name="Picture 20" descr="enco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27" y="4650005"/>
            <a:ext cx="2135612" cy="18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692</Words>
  <Application>Microsoft Office PowerPoint</Application>
  <PresentationFormat>On-screen Show (4:3)</PresentationFormat>
  <Paragraphs>209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MCECS Guide Robot Project</vt:lpstr>
      <vt:lpstr>Agenda</vt:lpstr>
      <vt:lpstr>Goal</vt:lpstr>
      <vt:lpstr>System Diagram</vt:lpstr>
      <vt:lpstr>Base</vt:lpstr>
      <vt:lpstr>Base</vt:lpstr>
      <vt:lpstr>Base</vt:lpstr>
      <vt:lpstr>Base</vt:lpstr>
      <vt:lpstr>Base</vt:lpstr>
      <vt:lpstr>Body</vt:lpstr>
      <vt:lpstr>Body</vt:lpstr>
      <vt:lpstr>Body</vt:lpstr>
      <vt:lpstr>Head/Neck</vt:lpstr>
      <vt:lpstr>Head/Neck</vt:lpstr>
      <vt:lpstr>Head/Neck</vt:lpstr>
      <vt:lpstr>Head/User Interface (concept)</vt:lpstr>
      <vt:lpstr>Head/User Interface (concept)</vt:lpstr>
      <vt:lpstr>Arm</vt:lpstr>
      <vt:lpstr>Vision</vt:lpstr>
      <vt:lpstr>Vision</vt:lpstr>
      <vt:lpstr>Natural Language Processing</vt:lpstr>
      <vt:lpstr>Navigation</vt:lpstr>
      <vt:lpstr>To Do</vt:lpstr>
      <vt:lpstr>Questions?</vt:lpstr>
      <vt:lpstr>Extra Slides …</vt:lpstr>
      <vt:lpstr>Head/Neck</vt:lpstr>
      <vt:lpstr>Head/Neck</vt:lpstr>
      <vt:lpstr>PowerPoint Presentation</vt:lpstr>
      <vt:lpstr>PowerPoint Presentation</vt:lpstr>
      <vt:lpstr>PowerPoint Presentation</vt:lpstr>
    </vt:vector>
  </TitlesOfParts>
  <Company>PuraPuraSibuk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MCECS Guide Robot Project</dc:title>
  <dc:creator>Mathias Sunardi</dc:creator>
  <cp:lastModifiedBy>mperkows</cp:lastModifiedBy>
  <cp:revision>65</cp:revision>
  <dcterms:created xsi:type="dcterms:W3CDTF">2012-05-22T18:48:13Z</dcterms:created>
  <dcterms:modified xsi:type="dcterms:W3CDTF">2012-09-25T23:42:42Z</dcterms:modified>
</cp:coreProperties>
</file>